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2/24/2014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2/24/2014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2/24/2014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2/24/2014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2/24/2014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2/24/2014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2/24/2014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2/24/2014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2/24/2014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2/24/2014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2/24/2014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2/24/2014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2/24/2014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2/24/2014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/>
          <a:lstStyle/>
          <a:p>
            <a:r>
              <a:rPr lang="en-US" smtClean="0"/>
              <a:t>Control (Part II)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ListView</a:t>
            </a:r>
            <a:r>
              <a:rPr lang="en-US" sz="3200" dirty="0">
                <a:solidFill>
                  <a:srgbClr val="DF5327"/>
                </a:solidFill>
              </a:rPr>
              <a:t>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השימוש בקיבוץ מפשט את ה- </a:t>
            </a:r>
            <a:r>
              <a:rPr lang="en-US" dirty="0" smtClean="0"/>
              <a:t>UI</a:t>
            </a:r>
            <a:r>
              <a:rPr lang="he-IL" dirty="0" smtClean="0"/>
              <a:t>:</a:t>
            </a:r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469" y="2179584"/>
            <a:ext cx="5000000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4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ListView</a:t>
            </a:r>
            <a:r>
              <a:rPr lang="en-US" sz="3600" dirty="0">
                <a:solidFill>
                  <a:srgbClr val="DF5327"/>
                </a:solidFill>
              </a:rPr>
              <a:t>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199"/>
            <a:ext cx="9372600" cy="5191217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קיבוץ רשומות על פי ערכו של שדה מסוים מתבצע גם ב- </a:t>
            </a:r>
            <a:r>
              <a:rPr lang="en-US" dirty="0" smtClean="0"/>
              <a:t>XAML</a:t>
            </a:r>
            <a:r>
              <a:rPr lang="he-IL" dirty="0" smtClean="0"/>
              <a:t> וגם ב- </a:t>
            </a:r>
            <a:r>
              <a:rPr lang="en-US" dirty="0" smtClean="0"/>
              <a:t>Code Behind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ב- </a:t>
            </a:r>
            <a:r>
              <a:rPr lang="en-US" dirty="0" smtClean="0"/>
              <a:t>XAML</a:t>
            </a:r>
            <a:r>
              <a:rPr lang="he-IL" dirty="0" smtClean="0"/>
              <a:t> מגדירים את ההיבטים העיצוביים של ה-</a:t>
            </a:r>
            <a:r>
              <a:rPr lang="en-US" dirty="0" smtClean="0"/>
              <a:t>Group</a:t>
            </a:r>
            <a:r>
              <a:rPr lang="he-IL" dirty="0" smtClean="0"/>
              <a:t> באמצעות </a:t>
            </a:r>
            <a:r>
              <a:rPr lang="en-US" dirty="0" err="1" smtClean="0"/>
              <a:t>GroupStyle</a:t>
            </a:r>
            <a:r>
              <a:rPr lang="he-IL" dirty="0" smtClean="0"/>
              <a:t> שבו נגדיר את העיצוב של כותרת הקבוצה.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ה- </a:t>
            </a:r>
            <a:r>
              <a:rPr lang="en-US" dirty="0" err="1" smtClean="0"/>
              <a:t>DataTemplate</a:t>
            </a:r>
            <a:r>
              <a:rPr lang="he-IL" dirty="0" smtClean="0"/>
              <a:t> תומך ב- </a:t>
            </a:r>
            <a:r>
              <a:rPr lang="en-US" dirty="0" smtClean="0"/>
              <a:t>ContentControl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endParaRPr lang="he-IL" dirty="0"/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endParaRPr lang="he-IL" dirty="0"/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endParaRPr lang="he-IL" dirty="0"/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pPr marL="502920" indent="-457200">
              <a:buFont typeface="+mj-lt"/>
              <a:buAutoNum type="arabicPeriod"/>
            </a:pPr>
            <a:endParaRPr lang="he-IL" dirty="0" smtClean="0"/>
          </a:p>
          <a:p>
            <a:endParaRPr lang="en-US" dirty="0" smtClean="0"/>
          </a:p>
          <a:p>
            <a:endParaRPr lang="en-US" dirty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16352" y="3644727"/>
          <a:ext cx="10304014" cy="2445355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304014"/>
              </a:tblGrid>
              <a:tr h="244535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/>
                        <a:t>&lt;</a:t>
                      </a:r>
                      <a:r>
                        <a:rPr lang="en-US" sz="1600" kern="1200" dirty="0" err="1" smtClean="0"/>
                        <a:t>ListView.GroupStyle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&lt;</a:t>
                      </a:r>
                      <a:r>
                        <a:rPr lang="en-US" sz="1600" kern="1200" dirty="0" err="1" smtClean="0"/>
                        <a:t>GroupStyle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&lt;</a:t>
                      </a:r>
                      <a:r>
                        <a:rPr lang="en-US" sz="1600" kern="1200" dirty="0" err="1" smtClean="0"/>
                        <a:t>GroupStyle.HeaderTemplate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&lt;</a:t>
                      </a:r>
                      <a:r>
                        <a:rPr lang="en-US" sz="1600" kern="1200" dirty="0" err="1" smtClean="0"/>
                        <a:t>DataTemplate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&lt;TextBlock FontWeight="Bold" FontSize="33" Text="{Binding Name}" Foreground="Green"/&gt;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&lt;/</a:t>
                      </a:r>
                      <a:r>
                        <a:rPr lang="en-US" sz="1600" kern="1200" dirty="0" err="1" smtClean="0"/>
                        <a:t>DataTemplate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&lt;/</a:t>
                      </a:r>
                      <a:r>
                        <a:rPr lang="en-US" sz="1600" kern="1200" dirty="0" err="1" smtClean="0"/>
                        <a:t>GroupStyle.HeaderTemplate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&lt;/</a:t>
                      </a:r>
                      <a:r>
                        <a:rPr lang="en-US" sz="1600" kern="1200" dirty="0" err="1" smtClean="0"/>
                        <a:t>GroupStyle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&lt;/</a:t>
                      </a:r>
                      <a:r>
                        <a:rPr lang="en-US" sz="1600" kern="1200" dirty="0" err="1" smtClean="0"/>
                        <a:t>ListView.GroupStyle</a:t>
                      </a:r>
                      <a:r>
                        <a:rPr lang="en-US" sz="1600" kern="1200" dirty="0" smtClean="0"/>
                        <a:t>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9436963" y="3628010"/>
            <a:ext cx="2636667" cy="643567"/>
          </a:xfrm>
          <a:prstGeom prst="wedgeRoundRectCallout">
            <a:avLst>
              <a:gd name="adj1" fmla="val -80047"/>
              <a:gd name="adj2" fmla="val 10678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השם של ה- </a:t>
            </a:r>
            <a:r>
              <a:rPr lang="en-US" dirty="0" smtClean="0"/>
              <a:t>Header</a:t>
            </a:r>
            <a:r>
              <a:rPr lang="he-IL" dirty="0" smtClean="0"/>
              <a:t> של הקבוצה.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2074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ListView</a:t>
            </a:r>
            <a:r>
              <a:rPr lang="en-US" sz="3200" dirty="0">
                <a:solidFill>
                  <a:srgbClr val="DF5327"/>
                </a:solidFill>
              </a:rPr>
              <a:t>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3"/>
            </a:pPr>
            <a:r>
              <a:rPr lang="he-IL" dirty="0"/>
              <a:t>ב- </a:t>
            </a:r>
            <a:r>
              <a:rPr lang="en-US" dirty="0"/>
              <a:t>Code Behind</a:t>
            </a:r>
            <a:r>
              <a:rPr lang="he-IL" dirty="0"/>
              <a:t> מגדירים את ההיבטים הפונקציונאליים של ה- </a:t>
            </a:r>
            <a:r>
              <a:rPr lang="en-US" dirty="0"/>
              <a:t>Group</a:t>
            </a:r>
            <a:r>
              <a:rPr lang="he-IL" dirty="0"/>
              <a:t>.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1940" y="1957970"/>
          <a:ext cx="11825057" cy="472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825057"/>
              </a:tblGrid>
              <a:tr h="2445355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1" kern="1200" dirty="0" smtClean="0"/>
                        <a:t>public partial class </a:t>
                      </a:r>
                      <a:r>
                        <a:rPr lang="en-US" sz="1600" b="1" kern="1200" dirty="0" err="1" smtClean="0"/>
                        <a:t>MainWindow</a:t>
                      </a:r>
                      <a:r>
                        <a:rPr lang="en-US" sz="1600" b="1" kern="1200" dirty="0" smtClean="0"/>
                        <a:t> : Window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{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private </a:t>
                      </a:r>
                      <a:r>
                        <a:rPr lang="en-US" sz="1600" b="1" kern="1200" dirty="0" err="1" smtClean="0"/>
                        <a:t>ObservableCollection</a:t>
                      </a:r>
                      <a:r>
                        <a:rPr lang="en-US" sz="1600" b="1" kern="1200" dirty="0" smtClean="0"/>
                        <a:t>&lt;</a:t>
                      </a:r>
                      <a:r>
                        <a:rPr lang="en-US" sz="1600" b="1" kern="1200" dirty="0" err="1" smtClean="0"/>
                        <a:t>ToDo</a:t>
                      </a:r>
                      <a:r>
                        <a:rPr lang="en-US" sz="1600" b="1" kern="1200" dirty="0" smtClean="0"/>
                        <a:t>&gt; </a:t>
                      </a:r>
                      <a:r>
                        <a:rPr lang="en-US" sz="1600" b="1" kern="1200" dirty="0" err="1" smtClean="0"/>
                        <a:t>m_TaskList</a:t>
                      </a:r>
                      <a:r>
                        <a:rPr lang="en-US" sz="1600" b="1" kern="1200" dirty="0" smtClean="0"/>
                        <a:t> = new </a:t>
                      </a:r>
                      <a:r>
                        <a:rPr lang="en-US" sz="1600" b="1" kern="1200" dirty="0" err="1" smtClean="0"/>
                        <a:t>ObservableCollection</a:t>
                      </a:r>
                      <a:r>
                        <a:rPr lang="en-US" sz="1600" b="1" kern="1200" dirty="0" smtClean="0"/>
                        <a:t>&lt;</a:t>
                      </a:r>
                      <a:r>
                        <a:rPr lang="en-US" sz="1600" b="1" kern="1200" dirty="0" err="1" smtClean="0"/>
                        <a:t>ToDo</a:t>
                      </a:r>
                      <a:r>
                        <a:rPr lang="en-US" sz="1600" b="1" kern="1200" dirty="0" smtClean="0"/>
                        <a:t>&gt;();</a:t>
                      </a:r>
                    </a:p>
                    <a:p>
                      <a:pPr algn="l" rtl="0"/>
                      <a:r>
                        <a:rPr lang="he-IL" sz="1600" b="1" kern="1200" dirty="0" smtClean="0"/>
                        <a:t>              </a:t>
                      </a:r>
                      <a:r>
                        <a:rPr lang="en-US" sz="1600" b="1" kern="1200" dirty="0" smtClean="0"/>
                        <a:t>public </a:t>
                      </a:r>
                      <a:r>
                        <a:rPr lang="en-US" sz="1600" b="1" kern="1200" dirty="0" err="1" smtClean="0"/>
                        <a:t>MainWindow</a:t>
                      </a:r>
                      <a:r>
                        <a:rPr lang="en-US" sz="1600" b="1" kern="1200" dirty="0" smtClean="0"/>
                        <a:t>()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InitializeComponent</a:t>
                      </a:r>
                      <a:r>
                        <a:rPr lang="en-US" sz="1600" b="1" kern="1200" dirty="0" smtClean="0"/>
                        <a:t>();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ToDo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todo</a:t>
                      </a:r>
                      <a:r>
                        <a:rPr lang="en-US" sz="1600" b="1" kern="1200" dirty="0" smtClean="0"/>
                        <a:t> = new </a:t>
                      </a:r>
                      <a:r>
                        <a:rPr lang="en-US" sz="1600" b="1" kern="1200" dirty="0" err="1" smtClean="0"/>
                        <a:t>ToDo</a:t>
                      </a:r>
                      <a:r>
                        <a:rPr lang="en-US" sz="1600" b="1" kern="1200" dirty="0" smtClean="0"/>
                        <a:t> { </a:t>
                      </a:r>
                      <a:r>
                        <a:rPr lang="en-US" sz="1600" b="1" kern="1200" dirty="0" err="1" smtClean="0"/>
                        <a:t>TaskName</a:t>
                      </a:r>
                      <a:r>
                        <a:rPr lang="en-US" sz="1600" b="1" kern="1200" dirty="0" smtClean="0"/>
                        <a:t> = "</a:t>
                      </a:r>
                      <a:r>
                        <a:rPr lang="he-IL" sz="1600" b="1" kern="1200" dirty="0" smtClean="0"/>
                        <a:t>לקבוע תור לרופא שיניים", </a:t>
                      </a:r>
                      <a:r>
                        <a:rPr lang="en-US" sz="1600" b="1" kern="1200" dirty="0" smtClean="0"/>
                        <a:t>Description = "</a:t>
                      </a:r>
                      <a:r>
                        <a:rPr lang="he-IL" sz="1600" b="1" kern="1200" dirty="0" smtClean="0"/>
                        <a:t>לא לשכוח הפניה לצילום סטטוס", </a:t>
                      </a:r>
                      <a:r>
                        <a:rPr lang="en-US" sz="1600" b="1" kern="1200" dirty="0" smtClean="0"/>
                        <a:t> 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                                    </a:t>
                      </a:r>
                      <a:r>
                        <a:rPr lang="en-US" sz="1600" b="1" kern="1200" dirty="0" err="1" smtClean="0"/>
                        <a:t>DueDate</a:t>
                      </a:r>
                      <a:r>
                        <a:rPr lang="en-US" sz="1600" b="1" kern="1200" dirty="0" smtClean="0"/>
                        <a:t> = new </a:t>
                      </a:r>
                      <a:r>
                        <a:rPr lang="en-US" sz="1600" b="1" kern="1200" dirty="0" err="1" smtClean="0"/>
                        <a:t>DateTime</a:t>
                      </a:r>
                      <a:r>
                        <a:rPr lang="en-US" sz="1600" b="1" kern="1200" dirty="0" smtClean="0"/>
                        <a:t>(2014, 01, 10), Priority = </a:t>
                      </a:r>
                      <a:r>
                        <a:rPr lang="en-US" sz="1600" b="1" kern="1200" dirty="0" err="1" smtClean="0"/>
                        <a:t>ToDoPriority.Normal</a:t>
                      </a:r>
                      <a:r>
                        <a:rPr lang="en-US" sz="1600" b="1" kern="1200" dirty="0" smtClean="0"/>
                        <a:t> };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m_TaskList.Add</a:t>
                      </a:r>
                      <a:r>
                        <a:rPr lang="en-US" sz="1600" b="1" kern="1200" dirty="0" smtClean="0"/>
                        <a:t>(</a:t>
                      </a:r>
                      <a:r>
                        <a:rPr lang="en-US" sz="1600" b="1" kern="1200" dirty="0" err="1" smtClean="0"/>
                        <a:t>todo</a:t>
                      </a:r>
                      <a:r>
                        <a:rPr lang="en-US" sz="1600" b="1" kern="1200" dirty="0" smtClean="0"/>
                        <a:t>);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        . . .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lstTasks.ItemsSource</a:t>
                      </a:r>
                      <a:r>
                        <a:rPr lang="en-US" sz="1600" b="1" kern="1200" dirty="0" smtClean="0"/>
                        <a:t> = </a:t>
                      </a:r>
                      <a:r>
                        <a:rPr lang="en-US" sz="1600" b="1" kern="1200" dirty="0" err="1" smtClean="0"/>
                        <a:t>m_TaskList</a:t>
                      </a:r>
                      <a:r>
                        <a:rPr lang="en-US" sz="1600" b="1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ListCollectionView</a:t>
                      </a:r>
                      <a:r>
                        <a:rPr lang="en-US" sz="1600" b="1" kern="1200" dirty="0" smtClean="0"/>
                        <a:t> view = (</a:t>
                      </a:r>
                      <a:r>
                        <a:rPr lang="en-US" sz="1600" b="1" kern="1200" dirty="0" err="1" smtClean="0"/>
                        <a:t>ListCollectionView</a:t>
                      </a:r>
                      <a:r>
                        <a:rPr lang="en-US" sz="1600" b="1" kern="1200" dirty="0" smtClean="0"/>
                        <a:t>)</a:t>
                      </a:r>
                      <a:r>
                        <a:rPr lang="en-US" sz="1600" b="1" kern="1200" dirty="0" err="1" smtClean="0"/>
                        <a:t>CollectionViewSource.GetDefaultView</a:t>
                      </a:r>
                      <a:r>
                        <a:rPr lang="en-US" sz="1600" b="1" kern="1200" dirty="0" smtClean="0"/>
                        <a:t>(</a:t>
                      </a:r>
                      <a:r>
                        <a:rPr lang="en-US" sz="1600" b="1" kern="1200" dirty="0" err="1" smtClean="0"/>
                        <a:t>lstTasks.ItemsSource</a:t>
                      </a:r>
                      <a:r>
                        <a:rPr lang="en-US" sz="1600" b="1" kern="1200" dirty="0" smtClean="0"/>
                        <a:t>);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PropertyGroupDescription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groupDescription</a:t>
                      </a:r>
                      <a:r>
                        <a:rPr lang="en-US" sz="1600" b="1" kern="1200" dirty="0" smtClean="0"/>
                        <a:t> = new </a:t>
                      </a:r>
                      <a:r>
                        <a:rPr lang="en-US" sz="1600" b="1" kern="1200" dirty="0" err="1" smtClean="0"/>
                        <a:t>PropertyGroupDescription</a:t>
                      </a:r>
                      <a:r>
                        <a:rPr lang="en-US" sz="1600" b="1" kern="1200" dirty="0" smtClean="0"/>
                        <a:t>("</a:t>
                      </a:r>
                      <a:r>
                        <a:rPr lang="en-US" sz="1600" b="1" kern="1200" dirty="0" err="1" smtClean="0"/>
                        <a:t>DueDateString</a:t>
                      </a:r>
                      <a:r>
                        <a:rPr lang="en-US" sz="1600" b="1" kern="1200" dirty="0" smtClean="0"/>
                        <a:t>");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view.GroupDescriptions.Add</a:t>
                      </a:r>
                      <a:r>
                        <a:rPr lang="en-US" sz="1600" b="1" kern="1200" dirty="0" smtClean="0"/>
                        <a:t>(</a:t>
                      </a:r>
                      <a:r>
                        <a:rPr lang="en-US" sz="1600" b="1" kern="1200" dirty="0" err="1" smtClean="0"/>
                        <a:t>groupDescription</a:t>
                      </a:r>
                      <a:r>
                        <a:rPr lang="en-US" sz="1600" b="1" kern="1200" dirty="0" smtClean="0"/>
                        <a:t>);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            </a:t>
                      </a:r>
                      <a:r>
                        <a:rPr lang="en-US" sz="1600" b="1" kern="1200" dirty="0" err="1" smtClean="0"/>
                        <a:t>lstTasks.Items.SortDescriptions.Add</a:t>
                      </a:r>
                      <a:r>
                        <a:rPr lang="en-US" sz="1600" b="1" kern="1200" dirty="0" smtClean="0"/>
                        <a:t>(new </a:t>
                      </a:r>
                      <a:r>
                        <a:rPr lang="en-US" sz="1600" b="1" kern="1200" dirty="0" err="1" smtClean="0"/>
                        <a:t>SortDescription</a:t>
                      </a:r>
                      <a:r>
                        <a:rPr lang="en-US" sz="1600" b="1" kern="1200" dirty="0" smtClean="0"/>
                        <a:t>("</a:t>
                      </a:r>
                      <a:r>
                        <a:rPr lang="en-US" sz="1600" b="1" kern="1200" dirty="0" err="1" smtClean="0"/>
                        <a:t>DueDateString</a:t>
                      </a:r>
                      <a:r>
                        <a:rPr lang="en-US" sz="1600" b="1" kern="1200" dirty="0" smtClean="0"/>
                        <a:t>", </a:t>
                      </a:r>
                      <a:r>
                        <a:rPr lang="en-US" sz="1600" b="1" kern="1200" dirty="0" err="1" smtClean="0"/>
                        <a:t>ListSortDirection.Ascending</a:t>
                      </a:r>
                      <a:r>
                        <a:rPr lang="en-US" sz="1600" b="1" kern="1200" dirty="0" smtClean="0"/>
                        <a:t>));</a:t>
                      </a:r>
                    </a:p>
                    <a:p>
                      <a:pPr algn="l" rtl="0"/>
                      <a:endParaRPr lang="en-US" sz="1600" b="1" kern="1200" dirty="0" smtClean="0"/>
                    </a:p>
                    <a:p>
                      <a:pPr algn="l" rtl="0"/>
                      <a:r>
                        <a:rPr lang="en-US" sz="1600" b="1" kern="1200" dirty="0" smtClean="0"/>
                        <a:t>        }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. . .</a:t>
                      </a:r>
                    </a:p>
                    <a:p>
                      <a:pPr algn="l" rtl="0"/>
                      <a:r>
                        <a:rPr lang="en-US" sz="1600" b="1" kern="1200" dirty="0" smtClean="0"/>
                        <a:t>}</a:t>
                      </a:r>
                      <a:endParaRPr lang="he-IL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26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ListView</a:t>
            </a:r>
            <a:r>
              <a:rPr lang="en-US" sz="3600" dirty="0">
                <a:solidFill>
                  <a:srgbClr val="DF5327"/>
                </a:solidFill>
              </a:rPr>
              <a:t>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42" y="1600200"/>
            <a:ext cx="11860567" cy="4114800"/>
          </a:xfrm>
        </p:spPr>
        <p:txBody>
          <a:bodyPr>
            <a:normAutofit/>
          </a:bodyPr>
          <a:lstStyle/>
          <a:p>
            <a:pPr marL="45720" indent="0" algn="l" rtl="0">
              <a:buNone/>
            </a:pPr>
            <a:r>
              <a:rPr lang="en-US" b="1" dirty="0" err="1"/>
              <a:t>ListCollectionView</a:t>
            </a:r>
            <a:r>
              <a:rPr lang="en-US" b="1" dirty="0"/>
              <a:t> view = (</a:t>
            </a:r>
            <a:r>
              <a:rPr lang="en-US" b="1" dirty="0" err="1"/>
              <a:t>ListCollectionView</a:t>
            </a:r>
            <a:r>
              <a:rPr lang="en-US" b="1" dirty="0"/>
              <a:t>)</a:t>
            </a:r>
            <a:r>
              <a:rPr lang="en-US" b="1" dirty="0" err="1"/>
              <a:t>CollectionViewSource.GetDefaultView</a:t>
            </a:r>
            <a:r>
              <a:rPr lang="en-US" b="1" dirty="0"/>
              <a:t>(</a:t>
            </a:r>
            <a:r>
              <a:rPr lang="en-US" b="1" dirty="0" err="1"/>
              <a:t>lstTasks.ItemsSource</a:t>
            </a:r>
            <a:r>
              <a:rPr lang="en-US" b="1" dirty="0" smtClean="0"/>
              <a:t>);</a:t>
            </a:r>
          </a:p>
          <a:p>
            <a:r>
              <a:rPr lang="he-IL" dirty="0" smtClean="0"/>
              <a:t>מחלקת אוסף שמשפיעה על סידור התצוגה, משתמשים בה לטובת: </a:t>
            </a:r>
            <a:r>
              <a:rPr lang="en-US" dirty="0" smtClean="0"/>
              <a:t>Group, Sort, Filter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"שכבה" שמגשרת בין אוסף המידע לתצוגה שתפקידה לסייע בארגון ובסידור המידע לתצוגה.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חשיבותה היא שההשפעה היא רק על התצוגה ולא על אוסף המידי שנשאר כמו שהוא ללא קשר לשיטה בה הוא מוצג.</a:t>
            </a:r>
            <a:endParaRPr lang="en-US" dirty="0" smtClean="0"/>
          </a:p>
          <a:p>
            <a:pPr marL="45720" indent="0" algn="l" rtl="0">
              <a:buNone/>
            </a:pPr>
            <a:r>
              <a:rPr lang="en-US" b="1" dirty="0" err="1" smtClean="0"/>
              <a:t>PropertyGroupDescription</a:t>
            </a:r>
            <a:r>
              <a:rPr lang="en-US" b="1" dirty="0" smtClean="0"/>
              <a:t> </a:t>
            </a:r>
            <a:r>
              <a:rPr lang="en-US" b="1" dirty="0" err="1"/>
              <a:t>groupDescription</a:t>
            </a:r>
            <a:r>
              <a:rPr lang="en-US" b="1" dirty="0"/>
              <a:t> = new </a:t>
            </a:r>
            <a:r>
              <a:rPr lang="en-US" b="1" dirty="0" err="1"/>
              <a:t>PropertyGroupDescription</a:t>
            </a:r>
            <a:r>
              <a:rPr lang="en-US" b="1" dirty="0"/>
              <a:t>("</a:t>
            </a:r>
            <a:r>
              <a:rPr lang="en-US" b="1" dirty="0" err="1"/>
              <a:t>DueDateString</a:t>
            </a:r>
            <a:r>
              <a:rPr lang="en-US" b="1" dirty="0" smtClean="0"/>
              <a:t>");</a:t>
            </a:r>
          </a:p>
          <a:p>
            <a:r>
              <a:rPr lang="he-IL" dirty="0" smtClean="0"/>
              <a:t>מגדיר את השדה לקיבוץ, נקרא </a:t>
            </a:r>
            <a:r>
              <a:rPr lang="en-US" dirty="0" smtClean="0"/>
              <a:t>Grouping Criteria</a:t>
            </a:r>
            <a:r>
              <a:rPr lang="he-IL" dirty="0" smtClean="0"/>
              <a:t>.</a:t>
            </a:r>
          </a:p>
          <a:p>
            <a:pPr marL="45720" indent="0" algn="l" rtl="0">
              <a:buNone/>
            </a:pPr>
            <a:r>
              <a:rPr lang="en-US" b="1" dirty="0" err="1" smtClean="0"/>
              <a:t>view.GroupDescriptions.Add</a:t>
            </a:r>
            <a:r>
              <a:rPr lang="en-US" b="1" dirty="0" smtClean="0"/>
              <a:t>(</a:t>
            </a:r>
            <a:r>
              <a:rPr lang="en-US" b="1" dirty="0" err="1" smtClean="0"/>
              <a:t>groupDescription</a:t>
            </a:r>
            <a:r>
              <a:rPr lang="en-US" b="1" dirty="0"/>
              <a:t>);</a:t>
            </a:r>
          </a:p>
          <a:p>
            <a:pPr marL="45720" indent="0" algn="l" rtl="0">
              <a:buNone/>
            </a:pPr>
            <a:r>
              <a:rPr lang="en-US" b="1" dirty="0" err="1" smtClean="0"/>
              <a:t>lstTasks.Items.SortDescriptions.Add</a:t>
            </a:r>
            <a:r>
              <a:rPr lang="en-US" b="1" dirty="0" smtClean="0"/>
              <a:t>(new </a:t>
            </a:r>
            <a:r>
              <a:rPr lang="en-US" b="1" dirty="0" err="1"/>
              <a:t>SortDescription</a:t>
            </a:r>
            <a:r>
              <a:rPr lang="en-US" b="1" dirty="0"/>
              <a:t>("</a:t>
            </a:r>
            <a:r>
              <a:rPr lang="en-US" b="1" dirty="0" err="1"/>
              <a:t>DueDateString</a:t>
            </a:r>
            <a:r>
              <a:rPr lang="en-US" b="1" dirty="0"/>
              <a:t>", </a:t>
            </a:r>
            <a:r>
              <a:rPr lang="en-US" b="1" dirty="0" err="1"/>
              <a:t>ListSortDirection.Ascending</a:t>
            </a:r>
            <a:r>
              <a:rPr lang="en-US" b="1" dirty="0"/>
              <a:t>));</a:t>
            </a:r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7873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DF5327"/>
                </a:solidFill>
              </a:rPr>
              <a:t>ListView</a:t>
            </a:r>
            <a:r>
              <a:rPr lang="en-US" sz="3200" dirty="0">
                <a:solidFill>
                  <a:srgbClr val="DF5327"/>
                </a:solidFill>
              </a:rPr>
              <a:t>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פעולת הקיבוץ מתבססת על מיון האובייקטים על פי שדה </a:t>
            </a:r>
            <a:r>
              <a:rPr lang="he-IL" dirty="0" err="1" smtClean="0"/>
              <a:t>מסויים</a:t>
            </a:r>
            <a:r>
              <a:rPr lang="he-IL" dirty="0" smtClean="0"/>
              <a:t>.</a:t>
            </a:r>
          </a:p>
          <a:p>
            <a:r>
              <a:rPr lang="he-IL" dirty="0" smtClean="0"/>
              <a:t>ניתן להוסיף מיונים משניים בתוך הקבוצה:</a:t>
            </a:r>
          </a:p>
          <a:p>
            <a:pPr marL="45720" indent="0" algn="l" rtl="0">
              <a:buNone/>
            </a:pPr>
            <a:r>
              <a:rPr lang="en-US" dirty="0" err="1"/>
              <a:t>lstTasks.Items.SortDescriptions.Add</a:t>
            </a:r>
            <a:r>
              <a:rPr lang="en-US" dirty="0"/>
              <a:t>(new </a:t>
            </a:r>
            <a:r>
              <a:rPr lang="en-US" dirty="0" err="1"/>
              <a:t>SortDescription</a:t>
            </a:r>
            <a:r>
              <a:rPr lang="en-US" dirty="0"/>
              <a:t>("Priority", </a:t>
            </a:r>
            <a:r>
              <a:rPr lang="en-US" dirty="0" smtClean="0"/>
              <a:t> </a:t>
            </a:r>
          </a:p>
          <a:p>
            <a:pPr marL="4572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r>
              <a:rPr lang="en-US" dirty="0" err="1" smtClean="0"/>
              <a:t>ListSortDirection.Descending</a:t>
            </a:r>
            <a:r>
              <a:rPr lang="en-US" dirty="0"/>
              <a:t>));</a:t>
            </a:r>
            <a:endParaRPr lang="he-IL" dirty="0" smtClean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3227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DF5327"/>
                </a:solidFill>
              </a:rPr>
              <a:t>TreeView</a:t>
            </a:r>
            <a:r>
              <a:rPr lang="en-US" sz="3200" dirty="0">
                <a:solidFill>
                  <a:srgbClr val="DF5327"/>
                </a:solidFill>
              </a:rPr>
              <a:t> Control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/>
              <a:t>פקד </a:t>
            </a:r>
            <a:r>
              <a:rPr lang="he-IL" dirty="0" smtClean="0"/>
              <a:t>המאפשר הצגת מידע בצורה היררכית במבנה של עץ.</a:t>
            </a:r>
            <a:endParaRPr lang="he-IL" dirty="0"/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פקד מורכב עם אין סוף אפשרויות להתאמה אישית.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בצורתו הפשוטה והבסיסית הפקד מכיל אוסף של </a:t>
            </a:r>
            <a:r>
              <a:rPr lang="en-US" dirty="0" err="1"/>
              <a:t>TreeViewItem</a:t>
            </a:r>
            <a:r>
              <a:rPr lang="he-IL" dirty="0" smtClean="0"/>
              <a:t>.</a:t>
            </a:r>
            <a:endParaRPr lang="he-IL" dirty="0"/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TreeViewItem</a:t>
            </a:r>
            <a:r>
              <a:rPr lang="he-IL" dirty="0" smtClean="0"/>
              <a:t> יורש </a:t>
            </a:r>
            <a:r>
              <a:rPr lang="he-IL" dirty="0"/>
              <a:t>את </a:t>
            </a:r>
            <a:r>
              <a:rPr lang="en-US" dirty="0"/>
              <a:t>ContentControl</a:t>
            </a:r>
            <a:r>
              <a:rPr lang="he-I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כל אובייקט  </a:t>
            </a:r>
            <a:r>
              <a:rPr lang="en-US" dirty="0" err="1" smtClean="0"/>
              <a:t>TreeViewItem</a:t>
            </a:r>
            <a:r>
              <a:rPr lang="he-IL" dirty="0" smtClean="0"/>
              <a:t> יכול להכיל מספר </a:t>
            </a:r>
            <a:r>
              <a:rPr lang="he-IL" dirty="0" err="1" smtClean="0"/>
              <a:t>אובייקטי</a:t>
            </a:r>
            <a:r>
              <a:rPr lang="he-IL" dirty="0" smtClean="0"/>
              <a:t> </a:t>
            </a:r>
            <a:r>
              <a:rPr lang="en-US" dirty="0" err="1" smtClean="0"/>
              <a:t>TreeViewItem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8" y="2560455"/>
            <a:ext cx="3541646" cy="404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2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rgbClr val="DF5327"/>
                </a:solidFill>
              </a:rPr>
              <a:t>TreeView</a:t>
            </a:r>
            <a:r>
              <a:rPr lang="en-US" sz="3600" dirty="0">
                <a:solidFill>
                  <a:srgbClr val="DF5327"/>
                </a:solidFill>
              </a:rPr>
              <a:t>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56555" y="1771540"/>
          <a:ext cx="7010396" cy="448056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010396"/>
              </a:tblGrid>
              <a:tr h="2445355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/>
                        <a:t> &lt;Grid Margin="10"&gt;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&lt;</a:t>
                      </a:r>
                      <a:r>
                        <a:rPr lang="en-US" sz="1600" kern="1200" dirty="0" err="1" smtClean="0"/>
                        <a:t>TreeView</a:t>
                      </a:r>
                      <a:r>
                        <a:rPr lang="en-US" sz="1600" kern="1200" dirty="0" smtClean="0"/>
                        <a:t> Margin="5" FontSize="20" 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1" </a:t>
                      </a:r>
                      <a:r>
                        <a:rPr lang="en-US" sz="1600" kern="1200" dirty="0" err="1" smtClean="0"/>
                        <a:t>IsExpanded</a:t>
                      </a:r>
                      <a:r>
                        <a:rPr lang="en-US" sz="1600" kern="1200" dirty="0" smtClean="0"/>
                        <a:t>="True"&gt;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2.1"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2.2" </a:t>
                      </a:r>
                      <a:r>
                        <a:rPr lang="en-US" sz="1600" kern="1200" dirty="0" err="1" smtClean="0"/>
                        <a:t>IsExpanded</a:t>
                      </a:r>
                      <a:r>
                        <a:rPr lang="en-US" sz="1600" kern="1200" dirty="0" smtClean="0"/>
                        <a:t>="True"&gt;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3.1"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3.2" 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4.1"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4.2"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4.3"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4.4"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&lt;/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3.3"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&lt;/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&lt;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 Header="Level 2.3"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&lt;/</a:t>
                      </a:r>
                      <a:r>
                        <a:rPr lang="en-US" sz="1600" kern="1200" dirty="0" err="1" smtClean="0"/>
                        <a:t>TreeViewItem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&lt;/</a:t>
                      </a:r>
                      <a:r>
                        <a:rPr lang="en-US" sz="1600" kern="1200" dirty="0" err="1" smtClean="0"/>
                        <a:t>TreeView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&lt;/Grid&gt;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267637" y="1115630"/>
            <a:ext cx="1740022" cy="643567"/>
          </a:xfrm>
          <a:prstGeom prst="wedgeRoundRectCallout">
            <a:avLst>
              <a:gd name="adj1" fmla="val -80047"/>
              <a:gd name="adj2" fmla="val 10678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הגדרת </a:t>
            </a:r>
            <a:r>
              <a:rPr lang="en-US" dirty="0" err="1" smtClean="0"/>
              <a:t>TreeView</a:t>
            </a:r>
            <a:endParaRPr lang="he-IL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428087" y="2367381"/>
            <a:ext cx="2104006" cy="643567"/>
          </a:xfrm>
          <a:prstGeom prst="wedgeRoundRectCallout">
            <a:avLst>
              <a:gd name="adj1" fmla="val -142684"/>
              <a:gd name="adj2" fmla="val -4219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הגדרת </a:t>
            </a:r>
            <a:r>
              <a:rPr lang="en-US" dirty="0" err="1" smtClean="0"/>
              <a:t>TreeViewItem</a:t>
            </a:r>
            <a:endParaRPr lang="he-IL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2763" y="2198707"/>
            <a:ext cx="1331648" cy="643567"/>
          </a:xfrm>
          <a:prstGeom prst="wedgeRoundRectCallout">
            <a:avLst>
              <a:gd name="adj1" fmla="val 104620"/>
              <a:gd name="adj2" fmla="val -1322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en-US" dirty="0" smtClean="0"/>
              <a:t>Parent</a:t>
            </a:r>
            <a:endParaRPr lang="he-IL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807870" y="3104229"/>
            <a:ext cx="1331648" cy="643567"/>
          </a:xfrm>
          <a:prstGeom prst="wedgeRoundRectCallout">
            <a:avLst>
              <a:gd name="adj1" fmla="val 107287"/>
              <a:gd name="adj2" fmla="val -10702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en-US" dirty="0" smtClean="0"/>
              <a:t>Child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4180351" y="6262741"/>
            <a:ext cx="3283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he-IL" dirty="0" err="1" smtClean="0"/>
              <a:t>TreeViewSample</a:t>
            </a:r>
            <a:r>
              <a:rPr lang="en-US" dirty="0" smtClean="0"/>
              <a:t>01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579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5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Controls (Part </a:t>
            </a:r>
            <a:r>
              <a:rPr lang="en-US" b="1" dirty="0" smtClean="0"/>
              <a:t>II)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8"/>
            <a:ext cx="6400801" cy="2682949"/>
          </a:xfrm>
        </p:spPr>
        <p:txBody>
          <a:bodyPr>
            <a:normAutofit/>
          </a:bodyPr>
          <a:lstStyle/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ListView Control</a:t>
            </a:r>
            <a:endParaRPr lang="en-US" dirty="0"/>
          </a:p>
          <a:p>
            <a:pPr marL="457200" indent="-457200" algn="l" rtl="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err="1" smtClean="0"/>
              <a:t>TreeView</a:t>
            </a:r>
            <a:endParaRPr lang="en-US" dirty="0" smtClean="0"/>
          </a:p>
          <a:p>
            <a:pPr algn="l" rtl="0">
              <a:lnSpc>
                <a:spcPct val="120000"/>
              </a:lnSpc>
              <a:spcBef>
                <a:spcPts val="600"/>
              </a:spcBef>
            </a:pPr>
            <a:endParaRPr lang="en-US" dirty="0"/>
          </a:p>
          <a:p>
            <a:pPr marL="457200" indent="-457200" algn="l" rtl="0">
              <a:buFont typeface="+mj-lt"/>
              <a:buAutoNum type="arabicPeriod"/>
            </a:pP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717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DF5327"/>
                </a:solidFill>
              </a:rPr>
              <a:t>ListView Control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פקד נפוץ להצגת אוספים של מידע.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פקד מורכב עם אין סוף אפשרויות להתאמה אישית.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בצורתו הפשוטה והבסיסית הפקד מכיל אוסף של </a:t>
            </a:r>
            <a:r>
              <a:rPr lang="en-US" dirty="0" err="1"/>
              <a:t>ListViewItems</a:t>
            </a:r>
            <a:r>
              <a:rPr lang="he-I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/>
              <a:t>ListViewItem</a:t>
            </a:r>
            <a:r>
              <a:rPr lang="he-IL" dirty="0"/>
              <a:t> יורש את </a:t>
            </a:r>
            <a:r>
              <a:rPr lang="en-US" dirty="0" err="1"/>
              <a:t>ContentControl</a:t>
            </a:r>
            <a:r>
              <a:rPr lang="he-IL" dirty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יורש את המחלקה </a:t>
            </a:r>
            <a:r>
              <a:rPr lang="en-US" dirty="0" err="1" smtClean="0"/>
              <a:t>ListBox</a:t>
            </a:r>
            <a:r>
              <a:rPr lang="he-IL" dirty="0" smtClean="0"/>
              <a:t> ולכן בצורתו הפשוטה והבסיסית לא נראה כל הבדל: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20" y="1558145"/>
            <a:ext cx="3257561" cy="217170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75029" y="4023360"/>
          <a:ext cx="7155402" cy="28346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155402"/>
              </a:tblGrid>
              <a:tr h="201243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&lt;ListView Margin="10" FontSize="20"&gt;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 </a:t>
                      </a:r>
                      <a:r>
                        <a:rPr lang="en-US" sz="1800" kern="1200" dirty="0" err="1" smtClean="0"/>
                        <a:t>IsSelected</a:t>
                      </a:r>
                      <a:r>
                        <a:rPr lang="en-US" sz="1800" kern="1200" dirty="0" smtClean="0"/>
                        <a:t>="True"&gt;First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&gt;Second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&gt;Third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&gt;Fourth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&gt;Fifth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&gt;Sixth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&gt;Fifth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&gt;Seventh Item&lt;/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&lt;/ListView&gt;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64225" y="5290183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ListViewSimple</a:t>
            </a:r>
            <a:r>
              <a:rPr lang="he-IL" dirty="0" err="1" smtClean="0"/>
              <a:t>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945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ListView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גם השימוש ביכולת המורכבת יותר כבר לא אמורה להפיל אתכם מהכיסא (</a:t>
            </a:r>
            <a:r>
              <a:rPr lang="en-US" dirty="0" err="1" smtClean="0"/>
              <a:t>ControlContent</a:t>
            </a:r>
            <a:r>
              <a:rPr lang="he-IL" dirty="0" smtClean="0"/>
              <a:t> כבר אמרנו?)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54" y="3271537"/>
            <a:ext cx="3801689" cy="253445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56443" y="2293234"/>
          <a:ext cx="7830105" cy="42062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830105"/>
              </a:tblGrid>
              <a:tr h="201243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&lt;ListView Name="</a:t>
                      </a:r>
                      <a:r>
                        <a:rPr lang="en-US" sz="1800" kern="1200" dirty="0" err="1" smtClean="0"/>
                        <a:t>lstColors</a:t>
                      </a:r>
                      <a:r>
                        <a:rPr lang="en-US" sz="1800" kern="1200" dirty="0" smtClean="0"/>
                        <a:t>" Margin="5" Width="200" FontSize="20"&gt;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&lt;StackPanel Orientation="Horizontal"&gt;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&lt;Image Source="Assets/Red.png" 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&lt;TextBlock Text="Red"/&gt;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&lt;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&lt;StackPanel Orientation="Horizontal"&gt;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&lt;Image Source="Assets/Blue.png" 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&lt;TextBlock Text="Blue"/&gt;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&lt;/</a:t>
                      </a:r>
                      <a:r>
                        <a:rPr lang="en-US" sz="1800" kern="1200" dirty="0" err="1" smtClean="0"/>
                        <a:t>ListViewItem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&lt;/ListView&gt;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51013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ListViewSimple</a:t>
            </a:r>
            <a:r>
              <a:rPr lang="he-IL" dirty="0" err="1" smtClean="0"/>
              <a:t>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763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ListView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אפרופו </a:t>
            </a:r>
            <a:r>
              <a:rPr lang="en-US" dirty="0" smtClean="0"/>
              <a:t>ContentControl</a:t>
            </a:r>
            <a:r>
              <a:rPr lang="he-IL" dirty="0" smtClean="0"/>
              <a:t>, ניתן להגדיר פקד </a:t>
            </a:r>
            <a:r>
              <a:rPr lang="en-US" dirty="0" smtClean="0"/>
              <a:t>ListView</a:t>
            </a:r>
            <a:r>
              <a:rPr lang="he-IL" dirty="0" smtClean="0"/>
              <a:t> עם </a:t>
            </a:r>
            <a:r>
              <a:rPr lang="en-US" dirty="0" err="1" smtClean="0"/>
              <a:t>ItemTemplate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במקום להגדיר כל שורה בנפרד, ניתן להגדיר תבנית של שורה ולמלא בה תוכן באמצעות </a:t>
            </a:r>
            <a:r>
              <a:rPr lang="en-US" dirty="0" err="1" smtClean="0"/>
              <a:t>DataBinding</a:t>
            </a:r>
            <a:r>
              <a:rPr lang="he-IL" dirty="0" smtClean="0"/>
              <a:t>:</a:t>
            </a:r>
          </a:p>
          <a:p>
            <a:pPr marL="45720" indent="0">
              <a:buNone/>
            </a:pP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44715" y="2692730"/>
          <a:ext cx="7830105" cy="39319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830105"/>
              </a:tblGrid>
              <a:tr h="201243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&lt;ListView Name="lstView1" Margin="5" Width="250"&gt;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</a:t>
                      </a:r>
                      <a:r>
                        <a:rPr lang="en-US" sz="1800" kern="1200" dirty="0" err="1" smtClean="0"/>
                        <a:t>ListView.ItemTemplate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&lt;</a:t>
                      </a:r>
                      <a:r>
                        <a:rPr lang="en-US" sz="1800" kern="1200" dirty="0" err="1" smtClean="0"/>
                        <a:t>DataTemplate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&lt;StackPanel Orientation="Horizontal"&gt;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&lt;TextBlock Text="Name: "&gt;&lt;/TextBlock&gt;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&lt;TextBlock Text="{Binding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}"/&gt;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&lt;TextBlock Text=" "&gt;&lt;/TextBlock&gt;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&lt;TextBlock Text="{Binding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}"/&gt;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&lt;TextBlock Text=", Age: "&gt;&lt;/TextBlock&gt;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&lt;TextBlock Text="{Binding Age}"/&gt;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&lt;/StackPanel&gt;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&lt;/</a:t>
                      </a:r>
                      <a:r>
                        <a:rPr lang="en-US" sz="1800" kern="1200" dirty="0" err="1" smtClean="0"/>
                        <a:t>DataTemplate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&lt;/</a:t>
                      </a:r>
                      <a:r>
                        <a:rPr lang="en-US" sz="1800" kern="1200" dirty="0" err="1" smtClean="0"/>
                        <a:t>ListView.ItemTemplate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&lt;/ListView&gt;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541538" y="1790330"/>
            <a:ext cx="2086252" cy="643567"/>
          </a:xfrm>
          <a:prstGeom prst="wedgeRoundRectCallout">
            <a:avLst>
              <a:gd name="adj1" fmla="val 82992"/>
              <a:gd name="adj2" fmla="val 14265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en-US" dirty="0" err="1" smtClean="0"/>
              <a:t>ItemTemplate</a:t>
            </a:r>
            <a:endParaRPr lang="he-IL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889725" y="3468211"/>
            <a:ext cx="2086252" cy="643567"/>
          </a:xfrm>
          <a:prstGeom prst="wedgeRoundRectCallout">
            <a:avLst>
              <a:gd name="adj1" fmla="val -139987"/>
              <a:gd name="adj2" fmla="val 2953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הגדרת תבנית שורה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2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ListView Control</a:t>
            </a:r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72864" y="1517194"/>
          <a:ext cx="11230251" cy="47548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230251"/>
              </a:tblGrid>
              <a:tr h="201243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public partial class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 : Window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List&lt;Person&gt; </a:t>
                      </a:r>
                      <a:r>
                        <a:rPr lang="en-US" sz="1800" kern="1200" dirty="0" err="1" smtClean="0"/>
                        <a:t>person_list</a:t>
                      </a:r>
                      <a:r>
                        <a:rPr lang="en-US" sz="1800" kern="1200" dirty="0" smtClean="0"/>
                        <a:t> = new List&lt;Person&gt;();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public </a:t>
                      </a:r>
                      <a:r>
                        <a:rPr lang="en-US" sz="1800" kern="1200" dirty="0" err="1" smtClean="0"/>
                        <a:t>MainWindow</a:t>
                      </a:r>
                      <a:r>
                        <a:rPr lang="en-US" sz="1800" kern="1200" dirty="0" smtClean="0"/>
                        <a:t>()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{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kern="1200" dirty="0" err="1" smtClean="0"/>
                        <a:t>InitializeComponent</a:t>
                      </a:r>
                      <a:r>
                        <a:rPr lang="en-US" sz="1800" kern="1200" dirty="0" smtClean="0"/>
                        <a:t>();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kern="1200" dirty="0" err="1" smtClean="0"/>
                        <a:t>person_list.Add</a:t>
                      </a:r>
                      <a:r>
                        <a:rPr lang="en-US" sz="1800" kern="1200" dirty="0" smtClean="0"/>
                        <a:t>(new Person() {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 = "Israeli",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="Shoshana",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        Email="Shoshana@hotmail.co.il", Age = 41 });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kern="1200" dirty="0" err="1" smtClean="0"/>
                        <a:t>person_list.Add</a:t>
                      </a:r>
                      <a:r>
                        <a:rPr lang="en-US" sz="1800" kern="1200" dirty="0" smtClean="0"/>
                        <a:t>(new Person() {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 = "Levi",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 = "</a:t>
                      </a:r>
                      <a:r>
                        <a:rPr lang="en-US" sz="1800" kern="1200" dirty="0" err="1" smtClean="0"/>
                        <a:t>Elimelech</a:t>
                      </a:r>
                      <a:r>
                        <a:rPr lang="en-US" sz="1800" kern="1200" dirty="0" smtClean="0"/>
                        <a:t>", Email =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              "Elimelech@hotmail.co.il", Age = 42 });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</a:t>
                      </a:r>
                      <a:r>
                        <a:rPr lang="en-US" sz="1800" kern="1200" dirty="0" err="1" smtClean="0"/>
                        <a:t>person_list.Add</a:t>
                      </a:r>
                      <a:r>
                        <a:rPr lang="en-US" sz="1800" kern="1200" dirty="0" smtClean="0"/>
                        <a:t>(new Person() {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 = "Moshe",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 = "Moshe", Email = 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                                                       "Moshe@hotmail.co.il", Age = 43 });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lstView1.ItemsSource = </a:t>
                      </a:r>
                      <a:r>
                        <a:rPr lang="en-US" sz="1800" kern="1200" dirty="0" err="1" smtClean="0"/>
                        <a:t>person_list</a:t>
                      </a:r>
                      <a:r>
                        <a:rPr lang="en-US" sz="1800" kern="1200" dirty="0" smtClean="0"/>
                        <a:t>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}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. . .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}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6525087" y="5465687"/>
            <a:ext cx="2636667" cy="643567"/>
          </a:xfrm>
          <a:prstGeom prst="wedgeRoundRectCallout">
            <a:avLst>
              <a:gd name="adj1" fmla="val -193179"/>
              <a:gd name="adj2" fmla="val -9737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הגדרת </a:t>
            </a:r>
            <a:r>
              <a:rPr lang="en-US" dirty="0" err="1" smtClean="0"/>
              <a:t>DataBinding</a:t>
            </a:r>
            <a:r>
              <a:rPr lang="he-IL" dirty="0" smtClean="0"/>
              <a:t> לפקד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3451013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ListViewDataBindingSample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5949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ListView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העוצמה של </a:t>
            </a:r>
            <a:r>
              <a:rPr lang="en-US" dirty="0" smtClean="0"/>
              <a:t>ListView</a:t>
            </a:r>
            <a:r>
              <a:rPr lang="he-IL" dirty="0" smtClean="0"/>
              <a:t> מגיעה בשילוב עם </a:t>
            </a:r>
            <a:r>
              <a:rPr lang="en-US" dirty="0" smtClean="0"/>
              <a:t>GridView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GridView</a:t>
            </a:r>
            <a:r>
              <a:rPr lang="he-IL" dirty="0" smtClean="0"/>
              <a:t> – רכיב תצוגה טבלאית של </a:t>
            </a:r>
            <a:r>
              <a:rPr lang="en-US" dirty="0" smtClean="0"/>
              <a:t>ListView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 smtClean="0"/>
              <a:t>ניתן לראותו כ- </a:t>
            </a:r>
            <a:r>
              <a:rPr lang="en-US" dirty="0" err="1" smtClean="0"/>
              <a:t>ItemTemplate</a:t>
            </a:r>
            <a:r>
              <a:rPr lang="he-IL" dirty="0" smtClean="0"/>
              <a:t> טבלאי.</a:t>
            </a:r>
          </a:p>
          <a:p>
            <a:pPr marL="45720" indent="0">
              <a:buNone/>
            </a:pPr>
            <a:endParaRPr lang="he-IL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59798" y="2692730"/>
          <a:ext cx="11825055" cy="256032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825055"/>
              </a:tblGrid>
              <a:tr h="2012437"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 smtClean="0"/>
                        <a:t>&lt;ListView Name="lstView2" Margin="5"&gt;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</a:t>
                      </a:r>
                      <a:r>
                        <a:rPr lang="en-US" sz="1800" kern="1200" dirty="0" err="1" smtClean="0"/>
                        <a:t>ListView.View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&lt;GridView&gt;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&lt;</a:t>
                      </a:r>
                      <a:r>
                        <a:rPr lang="en-US" sz="1800" kern="1200" dirty="0" err="1" smtClean="0"/>
                        <a:t>GridViewColumn</a:t>
                      </a:r>
                      <a:r>
                        <a:rPr lang="en-US" sz="1800" kern="1200" dirty="0" smtClean="0"/>
                        <a:t> Header="Last Name" Width="120" </a:t>
                      </a:r>
                      <a:r>
                        <a:rPr lang="en-US" sz="1800" kern="1200" dirty="0" err="1" smtClean="0"/>
                        <a:t>DisplayMemberBinding</a:t>
                      </a:r>
                      <a:r>
                        <a:rPr lang="en-US" sz="1800" kern="1200" dirty="0" smtClean="0"/>
                        <a:t>="{Binding </a:t>
                      </a:r>
                      <a:r>
                        <a:rPr lang="en-US" sz="1800" kern="1200" dirty="0" err="1" smtClean="0"/>
                        <a:t>LastName</a:t>
                      </a:r>
                      <a:r>
                        <a:rPr lang="en-US" sz="1800" kern="1200" dirty="0" smtClean="0"/>
                        <a:t>}" 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&lt;</a:t>
                      </a:r>
                      <a:r>
                        <a:rPr lang="en-US" sz="1800" kern="1200" dirty="0" err="1" smtClean="0"/>
                        <a:t>GridViewColumn</a:t>
                      </a:r>
                      <a:r>
                        <a:rPr lang="en-US" sz="1800" kern="1200" dirty="0" smtClean="0"/>
                        <a:t> Header="First Name" Width="120" </a:t>
                      </a:r>
                      <a:r>
                        <a:rPr lang="en-US" sz="1800" kern="1200" dirty="0" err="1" smtClean="0"/>
                        <a:t>DisplayMemberBinding</a:t>
                      </a:r>
                      <a:r>
                        <a:rPr lang="en-US" sz="1800" kern="1200" dirty="0" smtClean="0"/>
                        <a:t>="{Binding </a:t>
                      </a:r>
                      <a:r>
                        <a:rPr lang="en-US" sz="1800" kern="1200" dirty="0" err="1" smtClean="0"/>
                        <a:t>FirstName</a:t>
                      </a:r>
                      <a:r>
                        <a:rPr lang="en-US" sz="1800" kern="1200" dirty="0" smtClean="0"/>
                        <a:t>}" 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    &lt;</a:t>
                      </a:r>
                      <a:r>
                        <a:rPr lang="en-US" sz="1800" kern="1200" dirty="0" err="1" smtClean="0"/>
                        <a:t>GridViewColumn</a:t>
                      </a:r>
                      <a:r>
                        <a:rPr lang="en-US" sz="1800" kern="1200" dirty="0" smtClean="0"/>
                        <a:t> Header="Age" Width="50" </a:t>
                      </a:r>
                      <a:r>
                        <a:rPr lang="en-US" sz="1800" kern="1200" dirty="0" err="1" smtClean="0"/>
                        <a:t>DisplayMemberBinding</a:t>
                      </a:r>
                      <a:r>
                        <a:rPr lang="en-US" sz="1800" kern="1200" dirty="0" smtClean="0"/>
                        <a:t>="{Binding Age}" /&gt;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   &lt;/GridView&gt;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  &lt;/</a:t>
                      </a:r>
                      <a:r>
                        <a:rPr lang="en-US" sz="1800" kern="1200" dirty="0" err="1" smtClean="0"/>
                        <a:t>ListView.View</a:t>
                      </a:r>
                      <a:r>
                        <a:rPr lang="en-US" sz="18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800" kern="1200" dirty="0" smtClean="0"/>
                        <a:t>&lt;/ListView&gt;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4714043" y="2633710"/>
            <a:ext cx="2086252" cy="643567"/>
          </a:xfrm>
          <a:prstGeom prst="wedgeRoundRectCallout">
            <a:avLst>
              <a:gd name="adj1" fmla="val -177008"/>
              <a:gd name="adj2" fmla="val 7230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en-US" dirty="0" smtClean="0"/>
              <a:t>GridView</a:t>
            </a:r>
            <a:endParaRPr lang="he-IL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611122" y="4790983"/>
            <a:ext cx="2394011" cy="643567"/>
          </a:xfrm>
          <a:prstGeom prst="wedgeRoundRectCallout">
            <a:avLst>
              <a:gd name="adj1" fmla="val -106796"/>
              <a:gd name="adj2" fmla="val -10426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הגדרת תבנית שורה ל-</a:t>
            </a:r>
            <a:r>
              <a:rPr lang="en-US" dirty="0" smtClean="0"/>
              <a:t>GridView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-677104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err="1" smtClean="0"/>
              <a:t>ListViewDataBindingSample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2955105" y="5073133"/>
            <a:ext cx="3991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 smtClean="0"/>
              <a:t>בקוד: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lstView2.ItemsSource = </a:t>
            </a:r>
            <a:r>
              <a:rPr lang="en-US" dirty="0" err="1"/>
              <a:t>person_list</a:t>
            </a:r>
            <a:r>
              <a:rPr lang="en-US" dirty="0"/>
              <a:t>;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989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45111"/>
          </a:xfrm>
        </p:spPr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ListView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580" y="818965"/>
            <a:ext cx="9372600" cy="41148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ולמה לא לשלב? </a:t>
            </a:r>
            <a:r>
              <a:rPr lang="en-US" dirty="0" smtClean="0"/>
              <a:t>GridView</a:t>
            </a:r>
            <a:r>
              <a:rPr lang="he-IL" dirty="0" smtClean="0"/>
              <a:t> יחד עם </a:t>
            </a:r>
            <a:r>
              <a:rPr lang="en-US" dirty="0" smtClean="0"/>
              <a:t>ContentControl</a:t>
            </a:r>
            <a:r>
              <a:rPr lang="he-IL" dirty="0" smtClean="0"/>
              <a:t>.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66945" y="1283267"/>
          <a:ext cx="11825055" cy="49682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1825055"/>
              </a:tblGrid>
              <a:tr h="2012437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/>
                        <a:t>&lt;ListView Name="lstView3" Margin="5" </a:t>
                      </a:r>
                      <a:r>
                        <a:rPr lang="en-US" sz="1600" kern="1200" dirty="0" err="1" smtClean="0"/>
                        <a:t>ItemsSource</a:t>
                      </a:r>
                      <a:r>
                        <a:rPr lang="en-US" sz="1600" kern="1200" dirty="0" smtClean="0"/>
                        <a:t>="{Binding </a:t>
                      </a:r>
                      <a:r>
                        <a:rPr lang="en-US" sz="1600" kern="1200" dirty="0" err="1" smtClean="0"/>
                        <a:t>PersonList</a:t>
                      </a:r>
                      <a:r>
                        <a:rPr lang="en-US" sz="1600" kern="1200" dirty="0" smtClean="0"/>
                        <a:t>}" </a:t>
                      </a:r>
                      <a:r>
                        <a:rPr lang="en-US" sz="1600" kern="1200" dirty="0" err="1" smtClean="0"/>
                        <a:t>SelectionChanged</a:t>
                      </a:r>
                      <a:r>
                        <a:rPr lang="en-US" sz="1600" kern="1200" dirty="0" smtClean="0"/>
                        <a:t>="lstView3_SelectionChanged"&gt;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&lt;</a:t>
                      </a:r>
                      <a:r>
                        <a:rPr lang="en-US" sz="1600" kern="1200" dirty="0" err="1" smtClean="0"/>
                        <a:t>ListView.View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&lt;GridView&gt;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</a:t>
                      </a:r>
                      <a:r>
                        <a:rPr lang="en-US" sz="1600" kern="1200" dirty="0" err="1" smtClean="0"/>
                        <a:t>GridViewColumn</a:t>
                      </a:r>
                      <a:r>
                        <a:rPr lang="en-US" sz="1600" kern="1200" dirty="0" smtClean="0"/>
                        <a:t> Header="Last Name" Width="120"  </a:t>
                      </a:r>
                      <a:r>
                        <a:rPr lang="en-US" sz="1600" kern="1200" dirty="0" err="1" smtClean="0"/>
                        <a:t>DisplayMemberBinding</a:t>
                      </a:r>
                      <a:r>
                        <a:rPr lang="en-US" sz="1600" kern="1200" dirty="0" smtClean="0"/>
                        <a:t>="{Binding </a:t>
                      </a:r>
                      <a:r>
                        <a:rPr lang="en-US" sz="1600" kern="1200" dirty="0" err="1" smtClean="0"/>
                        <a:t>LastName</a:t>
                      </a:r>
                      <a:r>
                        <a:rPr lang="en-US" sz="1600" kern="1200" dirty="0" smtClean="0"/>
                        <a:t>}"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</a:t>
                      </a:r>
                      <a:r>
                        <a:rPr lang="en-US" sz="1600" kern="1200" dirty="0" err="1" smtClean="0"/>
                        <a:t>GridViewColumn</a:t>
                      </a:r>
                      <a:r>
                        <a:rPr lang="en-US" sz="1600" kern="1200" dirty="0" smtClean="0"/>
                        <a:t> Header="First Name" Width="120" </a:t>
                      </a:r>
                      <a:r>
                        <a:rPr lang="en-US" sz="1600" kern="1200" dirty="0" err="1" smtClean="0"/>
                        <a:t>DisplayMemberBinding</a:t>
                      </a:r>
                      <a:r>
                        <a:rPr lang="en-US" sz="1600" kern="1200" dirty="0" smtClean="0"/>
                        <a:t>="{Binding </a:t>
                      </a:r>
                      <a:r>
                        <a:rPr lang="en-US" sz="1600" kern="1200" dirty="0" err="1" smtClean="0"/>
                        <a:t>FirstName</a:t>
                      </a:r>
                      <a:r>
                        <a:rPr lang="en-US" sz="1600" kern="1200" dirty="0" smtClean="0"/>
                        <a:t>}"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</a:t>
                      </a:r>
                      <a:r>
                        <a:rPr lang="en-US" sz="1600" kern="1200" dirty="0" err="1" smtClean="0"/>
                        <a:t>GridViewColumn</a:t>
                      </a:r>
                      <a:r>
                        <a:rPr lang="en-US" sz="1600" kern="1200" dirty="0" smtClean="0"/>
                        <a:t> Header="Age" Width="50" </a:t>
                      </a:r>
                      <a:r>
                        <a:rPr lang="en-US" sz="1600" kern="1200" dirty="0" err="1" smtClean="0"/>
                        <a:t>DisplayMemberBinding</a:t>
                      </a:r>
                      <a:r>
                        <a:rPr lang="en-US" sz="1600" kern="1200" dirty="0" smtClean="0"/>
                        <a:t>="{Binding Age}"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</a:t>
                      </a:r>
                      <a:r>
                        <a:rPr lang="en-US" sz="1600" kern="1200" dirty="0" err="1" smtClean="0"/>
                        <a:t>GridViewColumn</a:t>
                      </a:r>
                      <a:r>
                        <a:rPr lang="en-US" sz="1600" kern="1200" dirty="0" smtClean="0"/>
                        <a:t> Header="</a:t>
                      </a:r>
                      <a:r>
                        <a:rPr lang="en-US" sz="1600" kern="1200" dirty="0" err="1" smtClean="0"/>
                        <a:t>EMail</a:t>
                      </a:r>
                      <a:r>
                        <a:rPr lang="en-US" sz="1600" kern="1200" dirty="0" smtClean="0"/>
                        <a:t>" Width="150"&gt;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&lt;</a:t>
                      </a:r>
                      <a:r>
                        <a:rPr lang="en-US" sz="1600" kern="1200" dirty="0" err="1" smtClean="0"/>
                        <a:t>GridViewColumn.CellTemplate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&lt;</a:t>
                      </a:r>
                      <a:r>
                        <a:rPr lang="en-US" sz="1600" kern="1200" dirty="0" err="1" smtClean="0"/>
                        <a:t>DataTemplate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&lt;StackPanel Orientation="Horizontal"&gt;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&lt;Image  Source="Assets/Email.png" Height="25"&gt;&lt;/Image&gt;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&lt;TextBlock Text=" - "&gt;&lt;/TextBlock&gt;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   &lt;TextBlock Text="{Binding Email}" </a:t>
                      </a:r>
                      <a:r>
                        <a:rPr lang="en-US" sz="1600" kern="1200" dirty="0" err="1" smtClean="0"/>
                        <a:t>TextDecorations</a:t>
                      </a:r>
                      <a:r>
                        <a:rPr lang="en-US" sz="1600" kern="1200" dirty="0" smtClean="0"/>
                        <a:t>="Underline" Foreground="Blue" Cursor="Hand" /&gt;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    &lt;/StackPanel&gt;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   &lt;/</a:t>
                      </a:r>
                      <a:r>
                        <a:rPr lang="en-US" sz="1600" kern="1200" dirty="0" err="1" smtClean="0"/>
                        <a:t>DataTemplate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   &lt;/</a:t>
                      </a:r>
                      <a:r>
                        <a:rPr lang="en-US" sz="1600" kern="1200" dirty="0" err="1" smtClean="0"/>
                        <a:t>GridViewColumn.CellTemplate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   &lt;/</a:t>
                      </a:r>
                      <a:r>
                        <a:rPr lang="en-US" sz="1600" kern="1200" dirty="0" err="1" smtClean="0"/>
                        <a:t>GridViewColumn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   &lt;/GridView&gt;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  &lt;/</a:t>
                      </a:r>
                      <a:r>
                        <a:rPr lang="en-US" sz="1600" kern="1200" dirty="0" err="1" smtClean="0"/>
                        <a:t>ListView.View</a:t>
                      </a:r>
                      <a:r>
                        <a:rPr lang="en-US" sz="1600" kern="1200" dirty="0" smtClean="0"/>
                        <a:t>&gt;</a:t>
                      </a:r>
                    </a:p>
                    <a:p>
                      <a:pPr algn="l" rtl="0"/>
                      <a:r>
                        <a:rPr lang="en-US" sz="1600" kern="1200" dirty="0" smtClean="0"/>
                        <a:t>&lt;/ListView&gt;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9215021" y="2891163"/>
            <a:ext cx="2636667" cy="643567"/>
          </a:xfrm>
          <a:prstGeom prst="wedgeRoundRectCallout">
            <a:avLst>
              <a:gd name="adj1" fmla="val -224155"/>
              <a:gd name="adj2" fmla="val -809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65760" lvl="1" algn="r" rtl="1"/>
            <a:r>
              <a:rPr lang="he-IL" dirty="0" smtClean="0"/>
              <a:t>הגדרת </a:t>
            </a:r>
            <a:r>
              <a:rPr lang="en-US" dirty="0" smtClean="0"/>
              <a:t>Column</a:t>
            </a:r>
            <a:r>
              <a:rPr lang="he-IL" dirty="0" smtClean="0"/>
              <a:t> כ-</a:t>
            </a:r>
            <a:r>
              <a:rPr lang="en-US" dirty="0" smtClean="0"/>
              <a:t>ContentControl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77205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ListView Control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Grouping</a:t>
            </a:r>
            <a:r>
              <a:rPr lang="he-IL" dirty="0" smtClean="0"/>
              <a:t> – יכולת לקבץ יחדיו מספר רשומות על פי שדה מסוים.</a:t>
            </a:r>
          </a:p>
          <a:p>
            <a:pPr marL="45720" indent="0">
              <a:buNone/>
            </a:pPr>
            <a:r>
              <a:rPr lang="he-IL" dirty="0" smtClean="0"/>
              <a:t>למשל נרצה לקבץ את כל המשימות על פי התאריך בו הן אמורות להתבצע.</a:t>
            </a:r>
          </a:p>
          <a:p>
            <a:pPr marL="45720" indent="0">
              <a:buNone/>
            </a:pPr>
            <a:r>
              <a:rPr lang="he-IL" dirty="0" smtClean="0"/>
              <a:t>ללא קיבוץ, זה נראה קצת מבולבל ולא מרשים: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119" y="3085107"/>
            <a:ext cx="5380952" cy="3333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77104" y="6488668"/>
            <a:ext cx="50086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ListViewGroupingSample01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2015231" y="5450889"/>
            <a:ext cx="167787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אז נקבץ .....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4567733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1373</Words>
  <Application>Microsoft Office PowerPoint</Application>
  <PresentationFormat>Widescreen</PresentationFormat>
  <Paragraphs>221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Controls (Part II)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ListView Control</vt:lpstr>
      <vt:lpstr>TreeView Control</vt:lpstr>
      <vt:lpstr>TreeView Control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2014-02-24T04:58:16Z</dcterms:created>
  <dcterms:modified xsi:type="dcterms:W3CDTF">2014-02-24T05:18:35Z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